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Barlow" panose="00000500000000000000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78" y="3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9b6f8ceec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9b6f8ceec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ca12c38df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ca12c38df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ca12c38df5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ca12c38df5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9E1C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2150137"/>
            <a:ext cx="8520600" cy="10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Personal Finance Activity</a:t>
            </a:r>
            <a:endParaRPr sz="4000" b="1">
              <a:solidFill>
                <a:srgbClr val="000000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1638150" y="2942363"/>
            <a:ext cx="58677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NEEDS vs WANTS</a:t>
            </a:r>
            <a:endParaRPr sz="3000">
              <a:solidFill>
                <a:srgbClr val="000000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 r="77621"/>
          <a:stretch/>
        </p:blipFill>
        <p:spPr>
          <a:xfrm>
            <a:off x="4065675" y="1036425"/>
            <a:ext cx="860252" cy="1423700"/>
          </a:xfrm>
          <a:prstGeom prst="rect">
            <a:avLst/>
          </a:prstGeom>
          <a:noFill/>
          <a:ln>
            <a:noFill/>
          </a:ln>
          <a:effectLst>
            <a:outerShdw blurRad="57150" dist="19050" dir="6120000" algn="bl" rotWithShape="0">
              <a:srgbClr val="000000">
                <a:alpha val="36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/>
          <p:nvPr/>
        </p:nvSpPr>
        <p:spPr>
          <a:xfrm>
            <a:off x="1120050" y="978750"/>
            <a:ext cx="6903900" cy="3922800"/>
          </a:xfrm>
          <a:prstGeom prst="rect">
            <a:avLst/>
          </a:prstGeom>
          <a:noFill/>
          <a:ln w="38100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23778" y="1135338"/>
            <a:ext cx="602460" cy="617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93624" y="1054644"/>
            <a:ext cx="650625" cy="666394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19688" y="2414950"/>
            <a:ext cx="650630" cy="66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262062" y="3736113"/>
            <a:ext cx="641984" cy="657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597940" y="2419375"/>
            <a:ext cx="641984" cy="657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343773" y="1079311"/>
            <a:ext cx="602460" cy="617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680813" y="3775262"/>
            <a:ext cx="563425" cy="56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5193812" y="1054625"/>
            <a:ext cx="778500" cy="77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159987" y="2430649"/>
            <a:ext cx="650700" cy="650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3324000" y="3743889"/>
            <a:ext cx="641975" cy="64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6899664" y="2422800"/>
            <a:ext cx="650700" cy="6507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4"/>
          <p:cNvSpPr txBox="1"/>
          <p:nvPr/>
        </p:nvSpPr>
        <p:spPr>
          <a:xfrm>
            <a:off x="1529688" y="1752388"/>
            <a:ext cx="7785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Droid Serif"/>
                <a:ea typeface="Droid Serif"/>
                <a:cs typeface="Droid Serif"/>
                <a:sym typeface="Droid Serif"/>
              </a:rPr>
              <a:t>Dessert</a:t>
            </a:r>
            <a:endParaRPr sz="1300"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3255725" y="1752388"/>
            <a:ext cx="7785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Droid Serif"/>
                <a:ea typeface="Droid Serif"/>
                <a:cs typeface="Droid Serif"/>
                <a:sym typeface="Droid Serif"/>
              </a:rPr>
              <a:t>Books</a:t>
            </a:r>
            <a:endParaRPr sz="1300"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4878350" y="1696375"/>
            <a:ext cx="14094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Droid Serif"/>
                <a:ea typeface="Droid Serif"/>
                <a:cs typeface="Droid Serif"/>
                <a:sym typeface="Droid Serif"/>
              </a:rPr>
              <a:t>Transportation</a:t>
            </a:r>
            <a:endParaRPr sz="1300"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6835775" y="1752388"/>
            <a:ext cx="7785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Droid Serif"/>
                <a:ea typeface="Droid Serif"/>
                <a:cs typeface="Droid Serif"/>
                <a:sym typeface="Droid Serif"/>
              </a:rPr>
              <a:t>Water</a:t>
            </a:r>
            <a:endParaRPr sz="1300"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1529700" y="3073488"/>
            <a:ext cx="778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Droid Serif"/>
                <a:ea typeface="Droid Serif"/>
                <a:cs typeface="Droid Serif"/>
                <a:sym typeface="Droid Serif"/>
              </a:rPr>
              <a:t>Video Games</a:t>
            </a:r>
            <a:endParaRPr sz="1300"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78" name="Google Shape;78;p14"/>
          <p:cNvSpPr txBox="1"/>
          <p:nvPr/>
        </p:nvSpPr>
        <p:spPr>
          <a:xfrm>
            <a:off x="3255738" y="3073488"/>
            <a:ext cx="7785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Droid Serif"/>
                <a:ea typeface="Droid Serif"/>
                <a:cs typeface="Droid Serif"/>
                <a:sym typeface="Droid Serif"/>
              </a:rPr>
              <a:t>Fruits</a:t>
            </a:r>
            <a:endParaRPr sz="1300"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5193788" y="3073488"/>
            <a:ext cx="7785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Droid Serif"/>
                <a:ea typeface="Droid Serif"/>
                <a:cs typeface="Droid Serif"/>
                <a:sym typeface="Droid Serif"/>
              </a:rPr>
              <a:t>Clothes</a:t>
            </a:r>
            <a:endParaRPr sz="1300"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80" name="Google Shape;80;p14"/>
          <p:cNvSpPr txBox="1"/>
          <p:nvPr/>
        </p:nvSpPr>
        <p:spPr>
          <a:xfrm>
            <a:off x="6501425" y="3073500"/>
            <a:ext cx="14472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Droid Serif"/>
                <a:ea typeface="Droid Serif"/>
                <a:cs typeface="Droid Serif"/>
                <a:sym typeface="Droid Serif"/>
              </a:rPr>
              <a:t>Exercise/Sports</a:t>
            </a:r>
            <a:endParaRPr sz="1300"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81" name="Google Shape;81;p14"/>
          <p:cNvSpPr txBox="1"/>
          <p:nvPr/>
        </p:nvSpPr>
        <p:spPr>
          <a:xfrm>
            <a:off x="1234800" y="4316550"/>
            <a:ext cx="1368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Droid Serif"/>
                <a:ea typeface="Droid Serif"/>
                <a:cs typeface="Droid Serif"/>
                <a:sym typeface="Droid Serif"/>
              </a:rPr>
              <a:t>Streaming Subscription</a:t>
            </a:r>
            <a:endParaRPr sz="1300"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82" name="Google Shape;82;p14"/>
          <p:cNvSpPr txBox="1"/>
          <p:nvPr/>
        </p:nvSpPr>
        <p:spPr>
          <a:xfrm>
            <a:off x="3255763" y="4316538"/>
            <a:ext cx="778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Droid Serif"/>
                <a:ea typeface="Droid Serif"/>
                <a:cs typeface="Droid Serif"/>
                <a:sym typeface="Droid Serif"/>
              </a:rPr>
              <a:t>Bubble Tea</a:t>
            </a:r>
            <a:endParaRPr sz="1300"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83" name="Google Shape;83;p14"/>
          <p:cNvSpPr txBox="1"/>
          <p:nvPr/>
        </p:nvSpPr>
        <p:spPr>
          <a:xfrm>
            <a:off x="5193788" y="4394588"/>
            <a:ext cx="7785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Droid Serif"/>
                <a:ea typeface="Droid Serif"/>
                <a:cs typeface="Droid Serif"/>
                <a:sym typeface="Droid Serif"/>
              </a:rPr>
              <a:t>House</a:t>
            </a:r>
            <a:endParaRPr sz="1300"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84" name="Google Shape;84;p14"/>
          <p:cNvSpPr txBox="1"/>
          <p:nvPr/>
        </p:nvSpPr>
        <p:spPr>
          <a:xfrm>
            <a:off x="6775614" y="4394600"/>
            <a:ext cx="89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Droid Serif"/>
                <a:ea typeface="Droid Serif"/>
                <a:cs typeface="Droid Serif"/>
                <a:sym typeface="Droid Serif"/>
              </a:rPr>
              <a:t>Takeout</a:t>
            </a:r>
            <a:endParaRPr sz="1300">
              <a:latin typeface="Droid Serif"/>
              <a:ea typeface="Droid Serif"/>
              <a:cs typeface="Droid Serif"/>
              <a:sym typeface="Droid Serif"/>
            </a:endParaRPr>
          </a:p>
        </p:txBody>
      </p:sp>
      <p:sp>
        <p:nvSpPr>
          <p:cNvPr id="85" name="Google Shape;85;p14"/>
          <p:cNvSpPr txBox="1"/>
          <p:nvPr/>
        </p:nvSpPr>
        <p:spPr>
          <a:xfrm>
            <a:off x="2348400" y="167650"/>
            <a:ext cx="44472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Please Do Not Edit this Slide</a:t>
            </a:r>
            <a:endParaRPr sz="24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(For your reference)</a:t>
            </a:r>
            <a:endParaRPr sz="1200"/>
          </a:p>
        </p:txBody>
      </p:sp>
      <p:sp>
        <p:nvSpPr>
          <p:cNvPr id="86" name="Google Shape;86;p14"/>
          <p:cNvSpPr/>
          <p:nvPr/>
        </p:nvSpPr>
        <p:spPr>
          <a:xfrm>
            <a:off x="1120050" y="203950"/>
            <a:ext cx="6903900" cy="666300"/>
          </a:xfrm>
          <a:prstGeom prst="rect">
            <a:avLst/>
          </a:prstGeom>
          <a:noFill/>
          <a:ln w="38100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7" name="Google Shape;87;p14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6899700" y="3743900"/>
            <a:ext cx="650625" cy="650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/>
          <p:nvPr/>
        </p:nvSpPr>
        <p:spPr>
          <a:xfrm>
            <a:off x="2204475" y="1336900"/>
            <a:ext cx="3731100" cy="3509100"/>
          </a:xfrm>
          <a:prstGeom prst="ellipse">
            <a:avLst/>
          </a:prstGeom>
          <a:solidFill>
            <a:srgbClr val="FFD966"/>
          </a:solidFill>
          <a:ln w="38100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5"/>
          <p:cNvSpPr/>
          <p:nvPr/>
        </p:nvSpPr>
        <p:spPr>
          <a:xfrm>
            <a:off x="266500" y="1336900"/>
            <a:ext cx="3731100" cy="3482400"/>
          </a:xfrm>
          <a:prstGeom prst="ellipse">
            <a:avLst/>
          </a:prstGeom>
          <a:solidFill>
            <a:srgbClr val="741B47">
              <a:alpha val="69830"/>
            </a:srgbClr>
          </a:solidFill>
          <a:ln w="38100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5"/>
          <p:cNvSpPr/>
          <p:nvPr/>
        </p:nvSpPr>
        <p:spPr>
          <a:xfrm>
            <a:off x="6173975" y="1466900"/>
            <a:ext cx="2638500" cy="3330000"/>
          </a:xfrm>
          <a:prstGeom prst="rect">
            <a:avLst/>
          </a:prstGeom>
          <a:noFill/>
          <a:ln w="38100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5" name="Google Shape;9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36553" y="1577338"/>
            <a:ext cx="602460" cy="617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12474" y="2383219"/>
            <a:ext cx="650625" cy="666394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12475" y="3193525"/>
            <a:ext cx="650630" cy="66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10737" y="1557100"/>
            <a:ext cx="641984" cy="657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049715" y="1557125"/>
            <a:ext cx="641984" cy="657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230498" y="2407886"/>
            <a:ext cx="602460" cy="61707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5"/>
          <p:cNvSpPr txBox="1"/>
          <p:nvPr/>
        </p:nvSpPr>
        <p:spPr>
          <a:xfrm>
            <a:off x="1648625" y="1128200"/>
            <a:ext cx="650700" cy="338700"/>
          </a:xfrm>
          <a:prstGeom prst="rect">
            <a:avLst/>
          </a:prstGeom>
          <a:solidFill>
            <a:srgbClr val="741B47"/>
          </a:solidFill>
          <a:ln w="38100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NEEDS</a:t>
            </a:r>
            <a:endParaRPr sz="1000" b="1">
              <a:solidFill>
                <a:srgbClr val="FFFFFF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2" name="Google Shape;102;p15"/>
          <p:cNvSpPr txBox="1"/>
          <p:nvPr/>
        </p:nvSpPr>
        <p:spPr>
          <a:xfrm>
            <a:off x="3826500" y="1128200"/>
            <a:ext cx="650700" cy="338700"/>
          </a:xfrm>
          <a:prstGeom prst="rect">
            <a:avLst/>
          </a:prstGeom>
          <a:solidFill>
            <a:srgbClr val="F1C232"/>
          </a:solidFill>
          <a:ln w="38100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Barlow"/>
                <a:ea typeface="Barlow"/>
                <a:cs typeface="Barlow"/>
                <a:sym typeface="Barlow"/>
              </a:rPr>
              <a:t>WANTS</a:t>
            </a:r>
            <a:endParaRPr sz="1000" b="1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3" name="Google Shape;103;p15"/>
          <p:cNvSpPr txBox="1"/>
          <p:nvPr/>
        </p:nvSpPr>
        <p:spPr>
          <a:xfrm>
            <a:off x="6173975" y="966075"/>
            <a:ext cx="2638500" cy="369300"/>
          </a:xfrm>
          <a:prstGeom prst="rect">
            <a:avLst/>
          </a:prstGeom>
          <a:noFill/>
          <a:ln w="38100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latin typeface="Barlow"/>
                <a:ea typeface="Barlow"/>
                <a:cs typeface="Barlow"/>
                <a:sym typeface="Barlow"/>
              </a:rPr>
              <a:t>List of Items: drag and drop!</a:t>
            </a:r>
            <a:endParaRPr sz="1200" b="1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4" name="Google Shape;104;p15"/>
          <p:cNvSpPr txBox="1"/>
          <p:nvPr/>
        </p:nvSpPr>
        <p:spPr>
          <a:xfrm>
            <a:off x="1028700" y="157450"/>
            <a:ext cx="7240500" cy="677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latin typeface="Barlow"/>
                <a:ea typeface="Barlow"/>
                <a:cs typeface="Barlow"/>
                <a:sym typeface="Barlow"/>
              </a:rPr>
              <a:t>Classify and place the items from the box  under the appropriate sections (needs, wants, both needs and wants) in the diagram.</a:t>
            </a:r>
            <a:endParaRPr sz="1600" b="1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5" name="Google Shape;105;p15"/>
          <p:cNvSpPr txBox="1"/>
          <p:nvPr/>
        </p:nvSpPr>
        <p:spPr>
          <a:xfrm>
            <a:off x="2724250" y="1343775"/>
            <a:ext cx="778500" cy="457500"/>
          </a:xfrm>
          <a:prstGeom prst="rect">
            <a:avLst/>
          </a:prstGeom>
          <a:solidFill>
            <a:srgbClr val="FFD966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5"/>
          <p:cNvSpPr txBox="1"/>
          <p:nvPr/>
        </p:nvSpPr>
        <p:spPr>
          <a:xfrm>
            <a:off x="2724250" y="1326225"/>
            <a:ext cx="778500" cy="492600"/>
          </a:xfrm>
          <a:prstGeom prst="rect">
            <a:avLst/>
          </a:prstGeom>
          <a:solidFill>
            <a:srgbClr val="741B47">
              <a:alpha val="70390"/>
            </a:srgbClr>
          </a:solidFill>
          <a:ln w="38100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NEEDS &amp; WANTS</a:t>
            </a:r>
            <a:endParaRPr sz="1000" b="1">
              <a:solidFill>
                <a:srgbClr val="FFFFFF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107" name="Google Shape;107;p1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263588" y="4035875"/>
            <a:ext cx="563425" cy="56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5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992812" y="2383225"/>
            <a:ext cx="778500" cy="77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219962" y="3240799"/>
            <a:ext cx="650700" cy="650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5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061075" y="3234764"/>
            <a:ext cx="641975" cy="64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5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6359076" y="4003825"/>
            <a:ext cx="650700" cy="650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5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8080850" y="4035875"/>
            <a:ext cx="602450" cy="602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"/>
          <p:cNvSpPr txBox="1">
            <a:spLocks noGrp="1"/>
          </p:cNvSpPr>
          <p:nvPr>
            <p:ph type="title"/>
          </p:nvPr>
        </p:nvSpPr>
        <p:spPr>
          <a:xfrm>
            <a:off x="746400" y="727288"/>
            <a:ext cx="6774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Think &amp; Discuss...</a:t>
            </a:r>
            <a:endParaRPr sz="3000" b="1">
              <a:solidFill>
                <a:srgbClr val="000000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18" name="Google Shape;118;p16"/>
          <p:cNvSpPr txBox="1">
            <a:spLocks noGrp="1"/>
          </p:cNvSpPr>
          <p:nvPr>
            <p:ph type="body" idx="1"/>
          </p:nvPr>
        </p:nvSpPr>
        <p:spPr>
          <a:xfrm>
            <a:off x="746400" y="1677813"/>
            <a:ext cx="7651200" cy="273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" dirty="0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1. What items did you place at the intersection of the Venn Diagram? What is the reason for this placement?</a:t>
            </a:r>
            <a:endParaRPr dirty="0">
              <a:solidFill>
                <a:srgbClr val="000000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" dirty="0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2. Discuss scenarios where the items you placed under the 'need' section can be turned into a 'want' (example: drinking water is a need but bottled water is a want).</a:t>
            </a:r>
            <a:endParaRPr dirty="0">
              <a:solidFill>
                <a:srgbClr val="000000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" dirty="0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3. As an individual, will you fulfill your needs first or your wants? Why?</a:t>
            </a:r>
            <a:endParaRPr dirty="0">
              <a:solidFill>
                <a:srgbClr val="000000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>
              <a:solidFill>
                <a:srgbClr val="000000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On-screen Show (16:9)</PresentationFormat>
  <Paragraphs>27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Droid Serif</vt:lpstr>
      <vt:lpstr>Barlow</vt:lpstr>
      <vt:lpstr>Times New Roman</vt:lpstr>
      <vt:lpstr>Simple Light</vt:lpstr>
      <vt:lpstr>Personal Finance Activity</vt:lpstr>
      <vt:lpstr>PowerPoint Presentation</vt:lpstr>
      <vt:lpstr>PowerPoint Presentation</vt:lpstr>
      <vt:lpstr>Think &amp; Discuss...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Finance Activity</dc:title>
  <cp:lastModifiedBy>Vincent Mah</cp:lastModifiedBy>
  <cp:revision>1</cp:revision>
  <dcterms:modified xsi:type="dcterms:W3CDTF">2023-12-03T21:24:46Z</dcterms:modified>
</cp:coreProperties>
</file>